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6" r:id="rId4"/>
    <p:sldId id="257" r:id="rId5"/>
    <p:sldId id="258" r:id="rId6"/>
    <p:sldId id="259" r:id="rId7"/>
    <p:sldId id="260" r:id="rId8"/>
    <p:sldId id="268" r:id="rId9"/>
    <p:sldId id="263" r:id="rId10"/>
    <p:sldId id="266" r:id="rId11"/>
    <p:sldId id="261" r:id="rId12"/>
    <p:sldId id="262" r:id="rId13"/>
    <p:sldId id="264" r:id="rId14"/>
    <p:sldId id="267" r:id="rId15"/>
    <p:sldId id="273" r:id="rId16"/>
    <p:sldId id="269" r:id="rId17"/>
    <p:sldId id="272" r:id="rId18"/>
    <p:sldId id="270" r:id="rId19"/>
    <p:sldId id="265" r:id="rId20"/>
    <p:sldId id="271" r:id="rId21"/>
    <p:sldId id="274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952E125-8D80-4939-8E4B-9D37A75A922D}">
          <p14:sldIdLst>
            <p14:sldId id="276"/>
            <p14:sldId id="277"/>
            <p14:sldId id="256"/>
            <p14:sldId id="257"/>
            <p14:sldId id="258"/>
            <p14:sldId id="259"/>
          </p14:sldIdLst>
        </p14:section>
        <p14:section name="Seção sem Título" id="{87F41C52-17FD-4E08-84FA-6188BC606B74}">
          <p14:sldIdLst>
            <p14:sldId id="260"/>
            <p14:sldId id="268"/>
            <p14:sldId id="263"/>
            <p14:sldId id="266"/>
            <p14:sldId id="261"/>
            <p14:sldId id="262"/>
            <p14:sldId id="264"/>
            <p14:sldId id="267"/>
            <p14:sldId id="273"/>
            <p14:sldId id="269"/>
            <p14:sldId id="272"/>
            <p14:sldId id="270"/>
            <p14:sldId id="265"/>
            <p14:sldId id="271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74"/>
    <a:srgbClr val="D40A1D"/>
    <a:srgbClr val="FFEAA7"/>
    <a:srgbClr val="21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684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60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83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83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9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90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28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74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37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71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41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78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1AB8-0109-4192-A5E4-D220B36066A9}" type="datetimeFigureOut">
              <a:rPr lang="pt-BR" smtClean="0"/>
              <a:t>26/09/2018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7EE7-CA86-4F81-A20D-C679EF1F62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35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82869" y="609600"/>
            <a:ext cx="6674069" cy="3930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14" y="757390"/>
            <a:ext cx="4763165" cy="34961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012" y="1176342"/>
            <a:ext cx="1400508" cy="10193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61" y="2067080"/>
            <a:ext cx="1628358" cy="1310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448" y="3191424"/>
            <a:ext cx="1452784" cy="10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486400" y="403412"/>
            <a:ext cx="4961965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79" y="2098272"/>
            <a:ext cx="937606" cy="897422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79" y="580609"/>
            <a:ext cx="3853006" cy="1152244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1107140" y="4226872"/>
            <a:ext cx="372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smtClean="0">
                <a:latin typeface="+mj-lt"/>
              </a:rPr>
              <a:t>Processos anaeróbicos, como a fermentação, produzem 2 ATP a partir de cada molécula de glicose.</a:t>
            </a:r>
            <a:endParaRPr lang="pt-BR" sz="2000" b="1" dirty="0">
              <a:latin typeface="+mj-lt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47195" y="132653"/>
            <a:ext cx="4961965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74" y="1827513"/>
            <a:ext cx="937606" cy="8974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4" y="295562"/>
            <a:ext cx="3853006" cy="11522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9E900"/>
              </a:clrFrom>
              <a:clrTo>
                <a:srgbClr val="F9E9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74" y="1825712"/>
            <a:ext cx="937606" cy="897422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436185" y="3137647"/>
            <a:ext cx="4961965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364" y="4897611"/>
            <a:ext cx="936000" cy="76721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664" y="3314844"/>
            <a:ext cx="3853006" cy="1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2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711387" y="323617"/>
            <a:ext cx="471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latin typeface="+mj-lt"/>
              </a:rPr>
              <a:t>PRINCIPAIS TIPOS DE FERMENTAÇÃO</a:t>
            </a:r>
            <a:endParaRPr lang="pt-BR" sz="2400" b="1" dirty="0">
              <a:latin typeface="+mj-lt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128673" y="1030945"/>
            <a:ext cx="2640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latin typeface="+mj-lt"/>
              </a:rPr>
              <a:t>Fermentação lática</a:t>
            </a:r>
            <a:endParaRPr lang="pt-BR" sz="2400" b="1" dirty="0">
              <a:latin typeface="+mj-lt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38" y="1500645"/>
            <a:ext cx="937606" cy="89742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11"/>
          <a:stretch/>
        </p:blipFill>
        <p:spPr>
          <a:xfrm rot="10800000">
            <a:off x="4235812" y="1817038"/>
            <a:ext cx="2138083" cy="932023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6396266" y="1552274"/>
            <a:ext cx="1676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latin typeface="+mj-lt"/>
              </a:rPr>
              <a:t>2 C</a:t>
            </a:r>
            <a:r>
              <a:rPr lang="pt-BR" sz="2400" b="1" baseline="-25000" dirty="0" smtClean="0">
                <a:latin typeface="+mj-lt"/>
              </a:rPr>
              <a:t>3</a:t>
            </a:r>
            <a:r>
              <a:rPr lang="pt-BR" sz="2400" b="1" dirty="0" smtClean="0">
                <a:latin typeface="+mj-lt"/>
              </a:rPr>
              <a:t>H</a:t>
            </a:r>
            <a:r>
              <a:rPr lang="pt-BR" sz="2400" b="1" baseline="-25000" dirty="0" smtClean="0">
                <a:latin typeface="+mj-lt"/>
              </a:rPr>
              <a:t>6</a:t>
            </a:r>
            <a:r>
              <a:rPr lang="pt-BR" sz="2400" b="1" dirty="0" smtClean="0">
                <a:latin typeface="+mj-lt"/>
              </a:rPr>
              <a:t>O</a:t>
            </a:r>
            <a:r>
              <a:rPr lang="pt-BR" sz="2400" b="1" baseline="-25000" dirty="0" smtClean="0">
                <a:latin typeface="+mj-lt"/>
              </a:rPr>
              <a:t>3</a:t>
            </a:r>
          </a:p>
          <a:p>
            <a:pPr algn="just"/>
            <a:r>
              <a:rPr lang="pt-BR" sz="2000" b="1" dirty="0" smtClean="0">
                <a:latin typeface="+mj-lt"/>
              </a:rPr>
              <a:t>Ácido lático</a:t>
            </a:r>
            <a:endParaRPr lang="pt-BR" sz="2000" b="1" dirty="0">
              <a:latin typeface="+mj-lt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518" y="2720876"/>
            <a:ext cx="936000" cy="767213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3119700" y="3778622"/>
            <a:ext cx="3112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latin typeface="+mj-lt"/>
              </a:rPr>
              <a:t>Fermentação alcoólica</a:t>
            </a:r>
            <a:endParaRPr lang="pt-BR" sz="2400" b="1" dirty="0">
              <a:latin typeface="+mj-lt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65" y="4234875"/>
            <a:ext cx="937606" cy="897422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11"/>
          <a:stretch/>
        </p:blipFill>
        <p:spPr>
          <a:xfrm rot="10800000">
            <a:off x="4226839" y="4537821"/>
            <a:ext cx="2138083" cy="932023"/>
          </a:xfrm>
          <a:prstGeom prst="rect">
            <a:avLst/>
          </a:prstGeom>
        </p:spPr>
      </p:pic>
      <p:sp>
        <p:nvSpPr>
          <p:cNvPr id="35" name="CaixaDeTexto 34"/>
          <p:cNvSpPr txBox="1"/>
          <p:nvPr/>
        </p:nvSpPr>
        <p:spPr>
          <a:xfrm>
            <a:off x="6387292" y="4286504"/>
            <a:ext cx="2698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 smtClean="0">
                <a:latin typeface="+mj-lt"/>
              </a:rPr>
              <a:t>2 C</a:t>
            </a:r>
            <a:r>
              <a:rPr lang="pt-BR" sz="2400" b="1" baseline="-25000" dirty="0" smtClean="0">
                <a:latin typeface="+mj-lt"/>
              </a:rPr>
              <a:t>2</a:t>
            </a:r>
            <a:r>
              <a:rPr lang="pt-BR" sz="2400" b="1" dirty="0" smtClean="0">
                <a:latin typeface="+mj-lt"/>
              </a:rPr>
              <a:t>H</a:t>
            </a:r>
            <a:r>
              <a:rPr lang="pt-BR" sz="2400" b="1" baseline="-25000" dirty="0" smtClean="0">
                <a:latin typeface="+mj-lt"/>
              </a:rPr>
              <a:t>6</a:t>
            </a:r>
            <a:r>
              <a:rPr lang="pt-BR" sz="2400" b="1" dirty="0" smtClean="0">
                <a:latin typeface="+mj-lt"/>
              </a:rPr>
              <a:t>O    +   2 CO</a:t>
            </a:r>
            <a:r>
              <a:rPr lang="pt-BR" sz="2400" b="1" baseline="-25000" dirty="0" smtClean="0">
                <a:latin typeface="+mj-lt"/>
              </a:rPr>
              <a:t>2</a:t>
            </a:r>
            <a:endParaRPr lang="pt-BR" sz="2400" b="1" dirty="0">
              <a:latin typeface="+mj-lt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50" y="5451492"/>
            <a:ext cx="936000" cy="76721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393244" y="4719918"/>
            <a:ext cx="3006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+mj-lt"/>
              </a:rPr>
              <a:t>Etanol</a:t>
            </a:r>
            <a:r>
              <a:rPr lang="pt-BR" b="1" dirty="0">
                <a:latin typeface="+mj-lt"/>
              </a:rPr>
              <a:t> </a:t>
            </a:r>
            <a:r>
              <a:rPr lang="pt-BR" b="1" dirty="0" smtClean="0">
                <a:latin typeface="+mj-lt"/>
              </a:rPr>
              <a:t>        Gás carbônico</a:t>
            </a:r>
            <a:endParaRPr lang="pt-B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96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481012"/>
            <a:ext cx="62198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8198" t="14297" r="26765" b="10961"/>
          <a:stretch/>
        </p:blipFill>
        <p:spPr>
          <a:xfrm>
            <a:off x="8865816" y="806824"/>
            <a:ext cx="3052483" cy="51233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32" y="1030942"/>
            <a:ext cx="3333750" cy="5562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48198" t="14297" r="26765" b="10961"/>
          <a:stretch/>
        </p:blipFill>
        <p:spPr>
          <a:xfrm>
            <a:off x="3036714" y="221035"/>
            <a:ext cx="3052483" cy="51233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6" y="1088094"/>
            <a:ext cx="33337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352200" y="52155"/>
            <a:ext cx="5234214" cy="3286132"/>
          </a:xfrm>
          <a:prstGeom prst="roundRect">
            <a:avLst/>
          </a:prstGeom>
          <a:solidFill>
            <a:srgbClr val="FFEA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34695" y="152160"/>
            <a:ext cx="3737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 smtClean="0"/>
              <a:t>Para sobreviverem, os organismos precisam de energia, que produzem a partir de substratos orgânicos obtidos. Além disso, é necessário escapar de inimigos naturais que tentam capturá-los. </a:t>
            </a:r>
            <a:endParaRPr lang="pt-BR" sz="25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66633" y="420462"/>
            <a:ext cx="1573074" cy="26247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425" y="3162925"/>
            <a:ext cx="5310076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352199" y="23579"/>
            <a:ext cx="5557837" cy="32861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863271" y="137872"/>
            <a:ext cx="4032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Células eucariontes originaram-se </a:t>
            </a:r>
            <a:r>
              <a:rPr lang="pt-BR" sz="2400" dirty="0"/>
              <a:t>a partir de organismos ancestrais </a:t>
            </a:r>
            <a:r>
              <a:rPr lang="pt-BR" sz="2400" dirty="0" smtClean="0"/>
              <a:t>anaeróbicos </a:t>
            </a:r>
            <a:r>
              <a:rPr lang="pt-BR" sz="2400" dirty="0"/>
              <a:t>procariontes, provavelmente </a:t>
            </a:r>
            <a:r>
              <a:rPr lang="pt-BR" sz="2400" dirty="0" smtClean="0"/>
              <a:t>há cerca </a:t>
            </a:r>
            <a:r>
              <a:rPr lang="pt-BR" sz="2400" dirty="0"/>
              <a:t>de 1,7 bilhões de </a:t>
            </a:r>
            <a:r>
              <a:rPr lang="pt-BR" sz="2400" dirty="0" smtClean="0"/>
              <a:t>anos, promovendo </a:t>
            </a:r>
            <a:r>
              <a:rPr lang="pt-BR" sz="2400" dirty="0"/>
              <a:t>maior especialização </a:t>
            </a:r>
            <a:r>
              <a:rPr lang="pt-BR" sz="2400" dirty="0" smtClean="0"/>
              <a:t>e complexidade celular</a:t>
            </a:r>
            <a:r>
              <a:rPr lang="pt-BR" sz="2400" dirty="0"/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6633" y="391886"/>
            <a:ext cx="1573074" cy="26247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9" y="3309711"/>
            <a:ext cx="5651482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352199" y="23579"/>
            <a:ext cx="5557837" cy="32861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6633" y="391886"/>
            <a:ext cx="1573074" cy="26247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872341" y="152386"/>
            <a:ext cx="39188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/>
              <a:t>A principal </a:t>
            </a:r>
            <a:r>
              <a:rPr lang="pt-BR" sz="2600" dirty="0"/>
              <a:t>pressão seletiva para que as células "adotassem" as </a:t>
            </a:r>
            <a:r>
              <a:rPr lang="pt-BR" sz="2600" dirty="0" smtClean="0"/>
              <a:t>mitocôndrias foi o oxigênio produzido na  fotossíntese e gradualmente acumulado no ambiente. </a:t>
            </a:r>
            <a:endParaRPr lang="pt-BR" sz="2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25" y="3194371"/>
            <a:ext cx="5566130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7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de cantos arredondados 8"/>
          <p:cNvSpPr/>
          <p:nvPr/>
        </p:nvSpPr>
        <p:spPr>
          <a:xfrm>
            <a:off x="280076" y="59867"/>
            <a:ext cx="5557837" cy="32861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5482" y="500746"/>
            <a:ext cx="1573074" cy="262478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90137" y="116331"/>
            <a:ext cx="41958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O </a:t>
            </a:r>
            <a:r>
              <a:rPr lang="pt-BR" sz="2400" dirty="0"/>
              <a:t>oxigênio seria tóxico para as células que não pudessem </a:t>
            </a:r>
            <a:r>
              <a:rPr lang="pt-BR" sz="2400" dirty="0" smtClean="0"/>
              <a:t>utilizá-lo. As </a:t>
            </a:r>
            <a:r>
              <a:rPr lang="pt-BR" sz="2400" dirty="0"/>
              <a:t>células que </a:t>
            </a:r>
            <a:r>
              <a:rPr lang="pt-BR" sz="2400" dirty="0" smtClean="0"/>
              <a:t>adquiriram </a:t>
            </a:r>
            <a:r>
              <a:rPr lang="pt-BR" sz="2400" dirty="0"/>
              <a:t>mitocôndrias </a:t>
            </a:r>
            <a:r>
              <a:rPr lang="pt-BR" sz="2400" dirty="0" smtClean="0"/>
              <a:t>tinham </a:t>
            </a:r>
            <a:r>
              <a:rPr lang="pt-BR" sz="2400" dirty="0"/>
              <a:t>mais chance de </a:t>
            </a:r>
            <a:r>
              <a:rPr lang="pt-BR" sz="2400" dirty="0" smtClean="0"/>
              <a:t>sobreviver, pois </a:t>
            </a:r>
            <a:r>
              <a:rPr lang="pt-BR" sz="2400" dirty="0"/>
              <a:t>puderam catabolizar a glicose mais eficientemente através das vias </a:t>
            </a:r>
            <a:r>
              <a:rPr lang="pt-BR" sz="2400" dirty="0" err="1"/>
              <a:t>oxidativas</a:t>
            </a:r>
            <a:r>
              <a:rPr lang="pt-BR" sz="2400" dirty="0"/>
              <a:t>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64" y="3165793"/>
            <a:ext cx="5767316" cy="3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926660" y="1495314"/>
            <a:ext cx="4839460" cy="38678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5" b="92371" l="307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1" y="2723570"/>
            <a:ext cx="4510375" cy="1582107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7" b="41102" l="992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27017" b="57257"/>
          <a:stretch/>
        </p:blipFill>
        <p:spPr>
          <a:xfrm rot="16200000">
            <a:off x="1260169" y="2781698"/>
            <a:ext cx="1551398" cy="184427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19" b="94976" l="992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65" t="50138" r="26660"/>
          <a:stretch/>
        </p:blipFill>
        <p:spPr>
          <a:xfrm rot="16200000">
            <a:off x="3836434" y="2658927"/>
            <a:ext cx="1571947" cy="21514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7306" r="50255" b="70740"/>
          <a:stretch/>
        </p:blipFill>
        <p:spPr>
          <a:xfrm>
            <a:off x="2119700" y="4027470"/>
            <a:ext cx="323426" cy="4014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7306" r="50255" b="70740"/>
          <a:stretch/>
        </p:blipFill>
        <p:spPr>
          <a:xfrm rot="16200000">
            <a:off x="4460209" y="3419769"/>
            <a:ext cx="323426" cy="4014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7306" r="50255" b="70740"/>
          <a:stretch/>
        </p:blipFill>
        <p:spPr>
          <a:xfrm rot="16200000">
            <a:off x="4293572" y="3639897"/>
            <a:ext cx="413347" cy="44200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7306" r="50255" b="70740"/>
          <a:stretch/>
        </p:blipFill>
        <p:spPr>
          <a:xfrm rot="10800000">
            <a:off x="4612609" y="4034511"/>
            <a:ext cx="323426" cy="40149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1" t="7306" r="50255" b="70740"/>
          <a:stretch/>
        </p:blipFill>
        <p:spPr>
          <a:xfrm>
            <a:off x="4242741" y="3222850"/>
            <a:ext cx="323426" cy="401495"/>
          </a:xfrm>
          <a:prstGeom prst="rect">
            <a:avLst/>
          </a:prstGeom>
        </p:spPr>
      </p:pic>
      <p:cxnSp>
        <p:nvCxnSpPr>
          <p:cNvPr id="10" name="Conector reto 9"/>
          <p:cNvCxnSpPr/>
          <p:nvPr/>
        </p:nvCxnSpPr>
        <p:spPr>
          <a:xfrm>
            <a:off x="2281413" y="4398143"/>
            <a:ext cx="0" cy="327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1165098" y="4695294"/>
            <a:ext cx="220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pequena célula procarionte aeróbica</a:t>
            </a:r>
            <a:endParaRPr lang="pt-BR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2238607" y="2773112"/>
            <a:ext cx="0" cy="327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077252" y="2126006"/>
            <a:ext cx="231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grande célula eucarionte anaeróbica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8791" y="3363680"/>
            <a:ext cx="470343" cy="38395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7798" y="3502299"/>
            <a:ext cx="470343" cy="383953"/>
          </a:xfrm>
          <a:prstGeom prst="rect">
            <a:avLst/>
          </a:prstGeom>
        </p:spPr>
      </p:pic>
      <p:cxnSp>
        <p:nvCxnSpPr>
          <p:cNvPr id="16" name="Conector reto 15"/>
          <p:cNvCxnSpPr>
            <a:endCxn id="21" idx="0"/>
          </p:cNvCxnSpPr>
          <p:nvPr/>
        </p:nvCxnSpPr>
        <p:spPr>
          <a:xfrm>
            <a:off x="4511805" y="4004251"/>
            <a:ext cx="115573" cy="67905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endCxn id="21" idx="0"/>
          </p:cNvCxnSpPr>
          <p:nvPr/>
        </p:nvCxnSpPr>
        <p:spPr>
          <a:xfrm flipH="1">
            <a:off x="4627378" y="4305677"/>
            <a:ext cx="106225" cy="377633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4556433" y="2761128"/>
            <a:ext cx="0" cy="327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3395078" y="2124296"/>
            <a:ext cx="2317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grande célula eucarionte aeróbica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811699" y="4683310"/>
            <a:ext cx="163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mitocôndrias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1548791" y="1516824"/>
            <a:ext cx="367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ORIGEM DAS MITOCÔNDRIAS</a:t>
            </a:r>
          </a:p>
          <a:p>
            <a:pPr algn="ctr"/>
            <a:r>
              <a:rPr lang="pt-BR" b="1" dirty="0" smtClean="0"/>
              <a:t>(</a:t>
            </a:r>
            <a:r>
              <a:rPr lang="pt-BR" b="1" dirty="0"/>
              <a:t>teoria </a:t>
            </a:r>
            <a:r>
              <a:rPr lang="pt-BR" b="1" dirty="0" err="1" smtClean="0"/>
              <a:t>endossimbionte</a:t>
            </a:r>
            <a:r>
              <a:rPr lang="pt-BR" b="1" dirty="0" smtClean="0"/>
              <a:t>)</a:t>
            </a:r>
            <a:endParaRPr lang="pt-BR" b="1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0"/>
          <a:srcRect b="1213"/>
          <a:stretch/>
        </p:blipFill>
        <p:spPr>
          <a:xfrm>
            <a:off x="6201182" y="1483528"/>
            <a:ext cx="4852837" cy="39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85743" y="2294746"/>
            <a:ext cx="2371725" cy="1785937"/>
          </a:xfrm>
          <a:prstGeom prst="rect">
            <a:avLst/>
          </a:prstGeom>
          <a:solidFill>
            <a:srgbClr val="2133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OBJETIVO 1</a:t>
            </a:r>
          </a:p>
          <a:p>
            <a:pPr algn="ctr"/>
            <a:r>
              <a:rPr lang="pt-BR" sz="3200" b="1" dirty="0" smtClean="0"/>
              <a:t>CONCLUÍDO!</a:t>
            </a:r>
            <a:endParaRPr lang="pt-BR" sz="3200" b="1" dirty="0"/>
          </a:p>
        </p:txBody>
      </p:sp>
      <p:sp>
        <p:nvSpPr>
          <p:cNvPr id="6" name="Retângulo 5"/>
          <p:cNvSpPr/>
          <p:nvPr/>
        </p:nvSpPr>
        <p:spPr>
          <a:xfrm>
            <a:off x="285744" y="429914"/>
            <a:ext cx="2371725" cy="178593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OBJETIVO 1:</a:t>
            </a:r>
          </a:p>
          <a:p>
            <a:pPr algn="ctr"/>
            <a:r>
              <a:rPr lang="pt-BR" sz="2400" b="1" dirty="0" smtClean="0"/>
              <a:t>Capturar glicose suficiente para produzir 50 ATP. </a:t>
            </a:r>
            <a:endParaRPr lang="pt-BR" sz="2400" b="1" dirty="0"/>
          </a:p>
        </p:txBody>
      </p:sp>
      <p:sp>
        <p:nvSpPr>
          <p:cNvPr id="7" name="Retângulo 6"/>
          <p:cNvSpPr/>
          <p:nvPr/>
        </p:nvSpPr>
        <p:spPr>
          <a:xfrm>
            <a:off x="2782292" y="429913"/>
            <a:ext cx="2371725" cy="178593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OBJETIVO 2:</a:t>
            </a:r>
          </a:p>
          <a:p>
            <a:pPr algn="ctr"/>
            <a:r>
              <a:rPr lang="pt-BR" sz="2400" b="1" dirty="0" smtClean="0"/>
              <a:t>O mesmo, porém com um inimigo mais veloz. </a:t>
            </a:r>
            <a:endParaRPr lang="pt-BR" sz="2400" b="1" dirty="0"/>
          </a:p>
        </p:txBody>
      </p:sp>
      <p:sp>
        <p:nvSpPr>
          <p:cNvPr id="8" name="Retângulo 7"/>
          <p:cNvSpPr/>
          <p:nvPr/>
        </p:nvSpPr>
        <p:spPr>
          <a:xfrm>
            <a:off x="2782292" y="2294746"/>
            <a:ext cx="2371725" cy="1785937"/>
          </a:xfrm>
          <a:prstGeom prst="rect">
            <a:avLst/>
          </a:prstGeom>
          <a:solidFill>
            <a:srgbClr val="2133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OBJETIVO 2</a:t>
            </a:r>
          </a:p>
          <a:p>
            <a:pPr algn="ctr"/>
            <a:r>
              <a:rPr lang="pt-BR" sz="3200" b="1" dirty="0" smtClean="0"/>
              <a:t>CONCLUÍDO!</a:t>
            </a:r>
            <a:endParaRPr lang="pt-BR" sz="3200" b="1" dirty="0"/>
          </a:p>
        </p:txBody>
      </p:sp>
      <p:sp>
        <p:nvSpPr>
          <p:cNvPr id="11" name="Retângulo 10"/>
          <p:cNvSpPr/>
          <p:nvPr/>
        </p:nvSpPr>
        <p:spPr>
          <a:xfrm>
            <a:off x="5311175" y="429913"/>
            <a:ext cx="2371725" cy="178593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OBJETIVO 3:</a:t>
            </a:r>
          </a:p>
          <a:p>
            <a:pPr algn="ctr"/>
            <a:r>
              <a:rPr lang="pt-BR" sz="2400" b="1" dirty="0"/>
              <a:t>Capturar glicose suficiente para produzir </a:t>
            </a:r>
            <a:r>
              <a:rPr lang="pt-BR" sz="2400" b="1" dirty="0" smtClean="0"/>
              <a:t>950 </a:t>
            </a:r>
            <a:r>
              <a:rPr lang="pt-BR" sz="2400" b="1" dirty="0"/>
              <a:t>ATP. 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311175" y="2294746"/>
            <a:ext cx="2371725" cy="1785937"/>
          </a:xfrm>
          <a:prstGeom prst="rect">
            <a:avLst/>
          </a:prstGeom>
          <a:solidFill>
            <a:srgbClr val="2133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/>
              <a:t>OBJETIVO 3</a:t>
            </a:r>
          </a:p>
          <a:p>
            <a:pPr algn="ctr"/>
            <a:r>
              <a:rPr lang="pt-BR" sz="3200" b="1" dirty="0" smtClean="0"/>
              <a:t>CONCLUÍDO!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1502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17" y="515890"/>
            <a:ext cx="7145723" cy="4240480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5964618" y="5148252"/>
            <a:ext cx="2028825" cy="1042988"/>
          </a:xfrm>
          <a:prstGeom prst="roundRect">
            <a:avLst/>
          </a:prstGeom>
          <a:solidFill>
            <a:srgbClr val="1E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latin typeface="Comic Sans MS" panose="030F0702030302020204" pitchFamily="66" charset="0"/>
              </a:rPr>
              <a:t>INSTRUÇÕES</a:t>
            </a:r>
            <a:endParaRPr lang="pt-BR" b="1" dirty="0">
              <a:latin typeface="Comic Sans MS" panose="030F0702030302020204" pitchFamily="66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1734201" y="5124445"/>
            <a:ext cx="2028825" cy="1042988"/>
          </a:xfrm>
          <a:prstGeom prst="roundRect">
            <a:avLst/>
          </a:prstGeom>
          <a:solidFill>
            <a:srgbClr val="1E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latin typeface="Comic Sans MS" panose="030F0702030302020204" pitchFamily="66" charset="0"/>
              </a:rPr>
              <a:t>JOGAR</a:t>
            </a:r>
            <a:endParaRPr lang="pt-BR" b="1" dirty="0">
              <a:latin typeface="Comic Sans MS" panose="030F0702030302020204" pitchFamily="66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48454" y="5124445"/>
            <a:ext cx="2028825" cy="1042988"/>
          </a:xfrm>
          <a:prstGeom prst="roundRect">
            <a:avLst/>
          </a:prstGeom>
          <a:solidFill>
            <a:srgbClr val="1E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Comic Sans MS" panose="030F0702030302020204" pitchFamily="66" charset="0"/>
              </a:rPr>
              <a:t>MODO INFINITO</a:t>
            </a:r>
            <a:endParaRPr lang="pt-BR" sz="2400" b="1" dirty="0">
              <a:latin typeface="Comic Sans MS" panose="030F0702030302020204" pitchFamily="66" charset="0"/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8093808" y="5124445"/>
            <a:ext cx="2028825" cy="1042988"/>
          </a:xfrm>
          <a:prstGeom prst="roundRect">
            <a:avLst/>
          </a:prstGeom>
          <a:solidFill>
            <a:srgbClr val="1E4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Comic Sans MS" panose="030F0702030302020204" pitchFamily="66" charset="0"/>
              </a:rPr>
              <a:t>CRÉDITOS</a:t>
            </a:r>
            <a:endParaRPr lang="pt-BR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65" y="977238"/>
            <a:ext cx="1038272" cy="9937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711387" y="23569"/>
            <a:ext cx="471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+mj-lt"/>
              </a:rPr>
              <a:t>Respiração Aeróbica</a:t>
            </a:r>
            <a:endParaRPr lang="pt-BR" sz="2800" b="1" dirty="0"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511"/>
          <a:stretch/>
        </p:blipFill>
        <p:spPr>
          <a:xfrm rot="10800000">
            <a:off x="5107364" y="1345539"/>
            <a:ext cx="2138083" cy="93202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343276" y="1212515"/>
            <a:ext cx="7729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 smtClean="0">
                <a:latin typeface="+mj-lt"/>
              </a:rPr>
              <a:t>+     6 O</a:t>
            </a:r>
            <a:r>
              <a:rPr lang="pt-BR" sz="2800" b="1" baseline="-25000" dirty="0" smtClean="0">
                <a:latin typeface="+mj-lt"/>
              </a:rPr>
              <a:t>2                                        </a:t>
            </a:r>
            <a:r>
              <a:rPr lang="pt-BR" sz="2800" b="1" dirty="0" smtClean="0">
                <a:latin typeface="+mj-lt"/>
              </a:rPr>
              <a:t>             6 CO</a:t>
            </a:r>
            <a:r>
              <a:rPr lang="pt-BR" sz="2800" b="1" baseline="-25000" dirty="0" smtClean="0">
                <a:latin typeface="+mj-lt"/>
              </a:rPr>
              <a:t>2</a:t>
            </a:r>
            <a:r>
              <a:rPr lang="pt-BR" sz="2800" b="1" dirty="0" smtClean="0">
                <a:latin typeface="+mj-lt"/>
              </a:rPr>
              <a:t>     +     6 H</a:t>
            </a:r>
            <a:r>
              <a:rPr lang="pt-BR" sz="2800" b="1" baseline="-25000" dirty="0" smtClean="0">
                <a:latin typeface="+mj-lt"/>
              </a:rPr>
              <a:t>2</a:t>
            </a:r>
            <a:r>
              <a:rPr lang="pt-BR" sz="2800" b="1" dirty="0" smtClean="0">
                <a:latin typeface="+mj-lt"/>
              </a:rPr>
              <a:t>O</a:t>
            </a:r>
            <a:endParaRPr lang="pt-BR" sz="2800" b="1" dirty="0">
              <a:latin typeface="+mj-lt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5915027" y="2449018"/>
            <a:ext cx="1671637" cy="86567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38 ATP</a:t>
            </a:r>
            <a:endParaRPr lang="pt-BR" sz="28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69" y="3430383"/>
            <a:ext cx="9022862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63" y="910614"/>
            <a:ext cx="6335087" cy="473800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866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1"/>
          <p:cNvSpPr/>
          <p:nvPr/>
        </p:nvSpPr>
        <p:spPr>
          <a:xfrm>
            <a:off x="523650" y="58716"/>
            <a:ext cx="5234214" cy="3205396"/>
          </a:xfrm>
          <a:prstGeom prst="roundRect">
            <a:avLst/>
          </a:prstGeom>
          <a:solidFill>
            <a:srgbClr val="FFEA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66665" y="377597"/>
            <a:ext cx="1573074" cy="262478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877558" y="195026"/>
            <a:ext cx="39374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/>
              <a:t>Percebemos que a cada glicose absorvida era possível produzir 2ATP. Isso ocorre sempre que células realizam um processo energético anaeróbico chamado </a:t>
            </a:r>
            <a:r>
              <a:rPr lang="pt-BR" sz="2600" b="1" dirty="0" smtClean="0"/>
              <a:t>fermentação</a:t>
            </a:r>
            <a:r>
              <a:rPr lang="pt-BR" sz="2600" dirty="0" smtClean="0"/>
              <a:t>.</a:t>
            </a:r>
            <a:endParaRPr lang="pt-BR" sz="2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6" y="3002382"/>
            <a:ext cx="5364945" cy="32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8860" y="201263"/>
            <a:ext cx="2571750" cy="31432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371725"/>
            <a:ext cx="2857500" cy="21145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1265" y="756484"/>
            <a:ext cx="31146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0237" y="3247019"/>
            <a:ext cx="3114675" cy="2266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8707" y="522400"/>
            <a:ext cx="3114675" cy="2266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21382" y="522400"/>
            <a:ext cx="3114675" cy="226695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1064" y="3777409"/>
            <a:ext cx="3124200" cy="234315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4105239" y="522683"/>
            <a:ext cx="3114286" cy="2266667"/>
            <a:chOff x="936171" y="572694"/>
            <a:chExt cx="3114286" cy="2266667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71" y="572694"/>
              <a:ext cx="3114286" cy="2266667"/>
            </a:xfrm>
            <a:prstGeom prst="rect">
              <a:avLst/>
            </a:prstGeom>
          </p:spPr>
        </p:pic>
        <p:sp>
          <p:nvSpPr>
            <p:cNvPr id="9" name="Forma livre 8"/>
            <p:cNvSpPr/>
            <p:nvPr/>
          </p:nvSpPr>
          <p:spPr>
            <a:xfrm>
              <a:off x="1411355" y="1237130"/>
              <a:ext cx="484940" cy="430306"/>
            </a:xfrm>
            <a:custGeom>
              <a:avLst/>
              <a:gdLst>
                <a:gd name="connsiteX0" fmla="*/ 269527 w 484940"/>
                <a:gd name="connsiteY0" fmla="*/ 147917 h 430306"/>
                <a:gd name="connsiteX1" fmla="*/ 256080 w 484940"/>
                <a:gd name="connsiteY1" fmla="*/ 228600 h 430306"/>
                <a:gd name="connsiteX2" fmla="*/ 229186 w 484940"/>
                <a:gd name="connsiteY2" fmla="*/ 188258 h 430306"/>
                <a:gd name="connsiteX3" fmla="*/ 215739 w 484940"/>
                <a:gd name="connsiteY3" fmla="*/ 147917 h 430306"/>
                <a:gd name="connsiteX4" fmla="*/ 363657 w 484940"/>
                <a:gd name="connsiteY4" fmla="*/ 134470 h 430306"/>
                <a:gd name="connsiteX5" fmla="*/ 350210 w 484940"/>
                <a:gd name="connsiteY5" fmla="*/ 228600 h 430306"/>
                <a:gd name="connsiteX6" fmla="*/ 309868 w 484940"/>
                <a:gd name="connsiteY6" fmla="*/ 215153 h 430306"/>
                <a:gd name="connsiteX7" fmla="*/ 296421 w 484940"/>
                <a:gd name="connsiteY7" fmla="*/ 174811 h 430306"/>
                <a:gd name="connsiteX8" fmla="*/ 256080 w 484940"/>
                <a:gd name="connsiteY8" fmla="*/ 147917 h 430306"/>
                <a:gd name="connsiteX9" fmla="*/ 309868 w 484940"/>
                <a:gd name="connsiteY9" fmla="*/ 40341 h 430306"/>
                <a:gd name="connsiteX10" fmla="*/ 350210 w 484940"/>
                <a:gd name="connsiteY10" fmla="*/ 53788 h 430306"/>
                <a:gd name="connsiteX11" fmla="*/ 417445 w 484940"/>
                <a:gd name="connsiteY11" fmla="*/ 121023 h 430306"/>
                <a:gd name="connsiteX12" fmla="*/ 484680 w 484940"/>
                <a:gd name="connsiteY12" fmla="*/ 201706 h 430306"/>
                <a:gd name="connsiteX13" fmla="*/ 430892 w 484940"/>
                <a:gd name="connsiteY13" fmla="*/ 363070 h 430306"/>
                <a:gd name="connsiteX14" fmla="*/ 282974 w 484940"/>
                <a:gd name="connsiteY14" fmla="*/ 336176 h 430306"/>
                <a:gd name="connsiteX15" fmla="*/ 256080 w 484940"/>
                <a:gd name="connsiteY15" fmla="*/ 295835 h 430306"/>
                <a:gd name="connsiteX16" fmla="*/ 242633 w 484940"/>
                <a:gd name="connsiteY16" fmla="*/ 255494 h 430306"/>
                <a:gd name="connsiteX17" fmla="*/ 202292 w 484940"/>
                <a:gd name="connsiteY17" fmla="*/ 201706 h 430306"/>
                <a:gd name="connsiteX18" fmla="*/ 215739 w 484940"/>
                <a:gd name="connsiteY18" fmla="*/ 161364 h 430306"/>
                <a:gd name="connsiteX19" fmla="*/ 323315 w 484940"/>
                <a:gd name="connsiteY19" fmla="*/ 215153 h 430306"/>
                <a:gd name="connsiteX20" fmla="*/ 309868 w 484940"/>
                <a:gd name="connsiteY20" fmla="*/ 376517 h 430306"/>
                <a:gd name="connsiteX21" fmla="*/ 229186 w 484940"/>
                <a:gd name="connsiteY21" fmla="*/ 403411 h 430306"/>
                <a:gd name="connsiteX22" fmla="*/ 27480 w 484940"/>
                <a:gd name="connsiteY22" fmla="*/ 349623 h 430306"/>
                <a:gd name="connsiteX23" fmla="*/ 40927 w 484940"/>
                <a:gd name="connsiteY23" fmla="*/ 282388 h 430306"/>
                <a:gd name="connsiteX24" fmla="*/ 121610 w 484940"/>
                <a:gd name="connsiteY24" fmla="*/ 295835 h 430306"/>
                <a:gd name="connsiteX25" fmla="*/ 175398 w 484940"/>
                <a:gd name="connsiteY25" fmla="*/ 376517 h 430306"/>
                <a:gd name="connsiteX26" fmla="*/ 161951 w 484940"/>
                <a:gd name="connsiteY26" fmla="*/ 430306 h 430306"/>
                <a:gd name="connsiteX27" fmla="*/ 108162 w 484940"/>
                <a:gd name="connsiteY27" fmla="*/ 376517 h 430306"/>
                <a:gd name="connsiteX28" fmla="*/ 81268 w 484940"/>
                <a:gd name="connsiteY28" fmla="*/ 322729 h 430306"/>
                <a:gd name="connsiteX29" fmla="*/ 121610 w 484940"/>
                <a:gd name="connsiteY29" fmla="*/ 174811 h 430306"/>
                <a:gd name="connsiteX30" fmla="*/ 175398 w 484940"/>
                <a:gd name="connsiteY30" fmla="*/ 147917 h 430306"/>
                <a:gd name="connsiteX31" fmla="*/ 215739 w 484940"/>
                <a:gd name="connsiteY31" fmla="*/ 228600 h 430306"/>
                <a:gd name="connsiteX32" fmla="*/ 148504 w 484940"/>
                <a:gd name="connsiteY32" fmla="*/ 215153 h 430306"/>
                <a:gd name="connsiteX33" fmla="*/ 121610 w 484940"/>
                <a:gd name="connsiteY33" fmla="*/ 188258 h 430306"/>
                <a:gd name="connsiteX34" fmla="*/ 81268 w 484940"/>
                <a:gd name="connsiteY34" fmla="*/ 174811 h 430306"/>
                <a:gd name="connsiteX35" fmla="*/ 67821 w 484940"/>
                <a:gd name="connsiteY35" fmla="*/ 134470 h 430306"/>
                <a:gd name="connsiteX36" fmla="*/ 94715 w 484940"/>
                <a:gd name="connsiteY36" fmla="*/ 94129 h 430306"/>
                <a:gd name="connsiteX37" fmla="*/ 323315 w 484940"/>
                <a:gd name="connsiteY37" fmla="*/ 94129 h 430306"/>
                <a:gd name="connsiteX38" fmla="*/ 309868 w 484940"/>
                <a:gd name="connsiteY38" fmla="*/ 134470 h 430306"/>
                <a:gd name="connsiteX39" fmla="*/ 256080 w 484940"/>
                <a:gd name="connsiteY39" fmla="*/ 67235 h 430306"/>
                <a:gd name="connsiteX40" fmla="*/ 296421 w 484940"/>
                <a:gd name="connsiteY40" fmla="*/ 40341 h 430306"/>
                <a:gd name="connsiteX41" fmla="*/ 377104 w 484940"/>
                <a:gd name="connsiteY41" fmla="*/ 53788 h 430306"/>
                <a:gd name="connsiteX42" fmla="*/ 363657 w 484940"/>
                <a:gd name="connsiteY42" fmla="*/ 13447 h 430306"/>
                <a:gd name="connsiteX43" fmla="*/ 323315 w 484940"/>
                <a:gd name="connsiteY43" fmla="*/ 0 h 430306"/>
                <a:gd name="connsiteX44" fmla="*/ 81268 w 484940"/>
                <a:gd name="connsiteY44" fmla="*/ 13447 h 430306"/>
                <a:gd name="connsiteX45" fmla="*/ 67821 w 484940"/>
                <a:gd name="connsiteY45" fmla="*/ 53788 h 430306"/>
                <a:gd name="connsiteX46" fmla="*/ 81268 w 484940"/>
                <a:gd name="connsiteY46" fmla="*/ 121023 h 430306"/>
                <a:gd name="connsiteX47" fmla="*/ 121610 w 484940"/>
                <a:gd name="connsiteY47" fmla="*/ 147917 h 430306"/>
                <a:gd name="connsiteX48" fmla="*/ 202292 w 484940"/>
                <a:gd name="connsiteY48" fmla="*/ 174811 h 430306"/>
                <a:gd name="connsiteX49" fmla="*/ 27480 w 484940"/>
                <a:gd name="connsiteY49" fmla="*/ 188258 h 430306"/>
                <a:gd name="connsiteX50" fmla="*/ 108162 w 484940"/>
                <a:gd name="connsiteY50" fmla="*/ 215153 h 430306"/>
                <a:gd name="connsiteX51" fmla="*/ 148504 w 484940"/>
                <a:gd name="connsiteY51" fmla="*/ 242047 h 430306"/>
                <a:gd name="connsiteX52" fmla="*/ 188845 w 484940"/>
                <a:gd name="connsiteY52" fmla="*/ 228600 h 430306"/>
                <a:gd name="connsiteX53" fmla="*/ 188845 w 484940"/>
                <a:gd name="connsiteY53" fmla="*/ 134470 h 430306"/>
                <a:gd name="connsiteX54" fmla="*/ 14033 w 484940"/>
                <a:gd name="connsiteY54" fmla="*/ 147917 h 430306"/>
                <a:gd name="connsiteX55" fmla="*/ 14033 w 484940"/>
                <a:gd name="connsiteY55" fmla="*/ 242047 h 430306"/>
                <a:gd name="connsiteX56" fmla="*/ 54374 w 484940"/>
                <a:gd name="connsiteY56" fmla="*/ 255494 h 430306"/>
                <a:gd name="connsiteX57" fmla="*/ 135057 w 484940"/>
                <a:gd name="connsiteY57" fmla="*/ 295835 h 430306"/>
                <a:gd name="connsiteX58" fmla="*/ 148504 w 484940"/>
                <a:gd name="connsiteY58" fmla="*/ 336176 h 430306"/>
                <a:gd name="connsiteX59" fmla="*/ 336762 w 484940"/>
                <a:gd name="connsiteY59" fmla="*/ 322729 h 430306"/>
                <a:gd name="connsiteX60" fmla="*/ 417445 w 484940"/>
                <a:gd name="connsiteY60" fmla="*/ 242047 h 430306"/>
                <a:gd name="connsiteX61" fmla="*/ 457786 w 484940"/>
                <a:gd name="connsiteY61" fmla="*/ 215153 h 430306"/>
                <a:gd name="connsiteX62" fmla="*/ 484680 w 484940"/>
                <a:gd name="connsiteY62" fmla="*/ 188258 h 430306"/>
                <a:gd name="connsiteX63" fmla="*/ 471233 w 484940"/>
                <a:gd name="connsiteY63" fmla="*/ 134470 h 430306"/>
                <a:gd name="connsiteX64" fmla="*/ 390551 w 484940"/>
                <a:gd name="connsiteY64" fmla="*/ 107576 h 430306"/>
                <a:gd name="connsiteX65" fmla="*/ 363657 w 484940"/>
                <a:gd name="connsiteY65" fmla="*/ 67235 h 430306"/>
                <a:gd name="connsiteX66" fmla="*/ 175398 w 484940"/>
                <a:gd name="connsiteY66" fmla="*/ 40341 h 430306"/>
                <a:gd name="connsiteX67" fmla="*/ 202292 w 484940"/>
                <a:gd name="connsiteY67" fmla="*/ 174811 h 430306"/>
                <a:gd name="connsiteX68" fmla="*/ 229186 w 484940"/>
                <a:gd name="connsiteY68" fmla="*/ 201706 h 430306"/>
                <a:gd name="connsiteX69" fmla="*/ 256080 w 484940"/>
                <a:gd name="connsiteY69" fmla="*/ 255494 h 430306"/>
                <a:gd name="connsiteX70" fmla="*/ 309868 w 484940"/>
                <a:gd name="connsiteY70" fmla="*/ 309282 h 43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4940" h="430306">
                  <a:moveTo>
                    <a:pt x="269527" y="147917"/>
                  </a:moveTo>
                  <a:cubicBezTo>
                    <a:pt x="265045" y="174811"/>
                    <a:pt x="275359" y="209321"/>
                    <a:pt x="256080" y="228600"/>
                  </a:cubicBezTo>
                  <a:cubicBezTo>
                    <a:pt x="244652" y="240028"/>
                    <a:pt x="236414" y="202713"/>
                    <a:pt x="229186" y="188258"/>
                  </a:cubicBezTo>
                  <a:cubicBezTo>
                    <a:pt x="222847" y="175580"/>
                    <a:pt x="220221" y="161364"/>
                    <a:pt x="215739" y="147917"/>
                  </a:cubicBezTo>
                  <a:cubicBezTo>
                    <a:pt x="318104" y="113795"/>
                    <a:pt x="268623" y="115463"/>
                    <a:pt x="363657" y="134470"/>
                  </a:cubicBezTo>
                  <a:cubicBezTo>
                    <a:pt x="359175" y="165847"/>
                    <a:pt x="367791" y="202228"/>
                    <a:pt x="350210" y="228600"/>
                  </a:cubicBezTo>
                  <a:cubicBezTo>
                    <a:pt x="342347" y="240394"/>
                    <a:pt x="319891" y="225176"/>
                    <a:pt x="309868" y="215153"/>
                  </a:cubicBezTo>
                  <a:cubicBezTo>
                    <a:pt x="299845" y="205130"/>
                    <a:pt x="305276" y="185880"/>
                    <a:pt x="296421" y="174811"/>
                  </a:cubicBezTo>
                  <a:cubicBezTo>
                    <a:pt x="286325" y="162191"/>
                    <a:pt x="269527" y="156882"/>
                    <a:pt x="256080" y="147917"/>
                  </a:cubicBezTo>
                  <a:cubicBezTo>
                    <a:pt x="264865" y="112777"/>
                    <a:pt x="270684" y="59933"/>
                    <a:pt x="309868" y="40341"/>
                  </a:cubicBezTo>
                  <a:cubicBezTo>
                    <a:pt x="322546" y="34002"/>
                    <a:pt x="336763" y="49306"/>
                    <a:pt x="350210" y="53788"/>
                  </a:cubicBezTo>
                  <a:cubicBezTo>
                    <a:pt x="424169" y="103094"/>
                    <a:pt x="361416" y="53788"/>
                    <a:pt x="417445" y="121023"/>
                  </a:cubicBezTo>
                  <a:cubicBezTo>
                    <a:pt x="503722" y="224556"/>
                    <a:pt x="417911" y="101549"/>
                    <a:pt x="484680" y="201706"/>
                  </a:cubicBezTo>
                  <a:cubicBezTo>
                    <a:pt x="484459" y="203699"/>
                    <a:pt x="492754" y="358651"/>
                    <a:pt x="430892" y="363070"/>
                  </a:cubicBezTo>
                  <a:cubicBezTo>
                    <a:pt x="380905" y="366640"/>
                    <a:pt x="332280" y="345141"/>
                    <a:pt x="282974" y="336176"/>
                  </a:cubicBezTo>
                  <a:cubicBezTo>
                    <a:pt x="274009" y="322729"/>
                    <a:pt x="263308" y="310290"/>
                    <a:pt x="256080" y="295835"/>
                  </a:cubicBezTo>
                  <a:cubicBezTo>
                    <a:pt x="249741" y="283157"/>
                    <a:pt x="249665" y="267801"/>
                    <a:pt x="242633" y="255494"/>
                  </a:cubicBezTo>
                  <a:cubicBezTo>
                    <a:pt x="231514" y="236035"/>
                    <a:pt x="215739" y="219635"/>
                    <a:pt x="202292" y="201706"/>
                  </a:cubicBezTo>
                  <a:cubicBezTo>
                    <a:pt x="206774" y="188259"/>
                    <a:pt x="201988" y="164802"/>
                    <a:pt x="215739" y="161364"/>
                  </a:cubicBezTo>
                  <a:cubicBezTo>
                    <a:pt x="310826" y="137591"/>
                    <a:pt x="305693" y="162285"/>
                    <a:pt x="323315" y="215153"/>
                  </a:cubicBezTo>
                  <a:cubicBezTo>
                    <a:pt x="318833" y="268941"/>
                    <a:pt x="334006" y="328241"/>
                    <a:pt x="309868" y="376517"/>
                  </a:cubicBezTo>
                  <a:cubicBezTo>
                    <a:pt x="297190" y="401873"/>
                    <a:pt x="229186" y="403411"/>
                    <a:pt x="229186" y="403411"/>
                  </a:cubicBezTo>
                  <a:cubicBezTo>
                    <a:pt x="214222" y="402260"/>
                    <a:pt x="38133" y="434848"/>
                    <a:pt x="27480" y="349623"/>
                  </a:cubicBezTo>
                  <a:cubicBezTo>
                    <a:pt x="24645" y="326944"/>
                    <a:pt x="36445" y="304800"/>
                    <a:pt x="40927" y="282388"/>
                  </a:cubicBezTo>
                  <a:cubicBezTo>
                    <a:pt x="67821" y="286870"/>
                    <a:pt x="99273" y="280199"/>
                    <a:pt x="121610" y="295835"/>
                  </a:cubicBezTo>
                  <a:cubicBezTo>
                    <a:pt x="148090" y="314371"/>
                    <a:pt x="175398" y="376517"/>
                    <a:pt x="175398" y="376517"/>
                  </a:cubicBezTo>
                  <a:cubicBezTo>
                    <a:pt x="170916" y="394447"/>
                    <a:pt x="180432" y="430306"/>
                    <a:pt x="161951" y="430306"/>
                  </a:cubicBezTo>
                  <a:cubicBezTo>
                    <a:pt x="136595" y="430306"/>
                    <a:pt x="108162" y="376517"/>
                    <a:pt x="108162" y="376517"/>
                  </a:cubicBezTo>
                  <a:cubicBezTo>
                    <a:pt x="99197" y="358588"/>
                    <a:pt x="82805" y="342716"/>
                    <a:pt x="81268" y="322729"/>
                  </a:cubicBezTo>
                  <a:cubicBezTo>
                    <a:pt x="76556" y="261473"/>
                    <a:pt x="72124" y="207802"/>
                    <a:pt x="121610" y="174811"/>
                  </a:cubicBezTo>
                  <a:cubicBezTo>
                    <a:pt x="138289" y="163692"/>
                    <a:pt x="157469" y="156882"/>
                    <a:pt x="175398" y="147917"/>
                  </a:cubicBezTo>
                  <a:cubicBezTo>
                    <a:pt x="186105" y="150594"/>
                    <a:pt x="313512" y="163417"/>
                    <a:pt x="215739" y="228600"/>
                  </a:cubicBezTo>
                  <a:cubicBezTo>
                    <a:pt x="196722" y="241278"/>
                    <a:pt x="170916" y="219635"/>
                    <a:pt x="148504" y="215153"/>
                  </a:cubicBezTo>
                  <a:cubicBezTo>
                    <a:pt x="139539" y="206188"/>
                    <a:pt x="132481" y="194781"/>
                    <a:pt x="121610" y="188258"/>
                  </a:cubicBezTo>
                  <a:cubicBezTo>
                    <a:pt x="109455" y="180965"/>
                    <a:pt x="91291" y="184834"/>
                    <a:pt x="81268" y="174811"/>
                  </a:cubicBezTo>
                  <a:cubicBezTo>
                    <a:pt x="71245" y="164788"/>
                    <a:pt x="72303" y="147917"/>
                    <a:pt x="67821" y="134470"/>
                  </a:cubicBezTo>
                  <a:cubicBezTo>
                    <a:pt x="76786" y="121023"/>
                    <a:pt x="80683" y="102147"/>
                    <a:pt x="94715" y="94129"/>
                  </a:cubicBezTo>
                  <a:cubicBezTo>
                    <a:pt x="146712" y="64416"/>
                    <a:pt x="300147" y="92198"/>
                    <a:pt x="323315" y="94129"/>
                  </a:cubicBezTo>
                  <a:cubicBezTo>
                    <a:pt x="318833" y="107576"/>
                    <a:pt x="323619" y="131032"/>
                    <a:pt x="309868" y="134470"/>
                  </a:cubicBezTo>
                  <a:cubicBezTo>
                    <a:pt x="272438" y="143828"/>
                    <a:pt x="261741" y="84217"/>
                    <a:pt x="256080" y="67235"/>
                  </a:cubicBezTo>
                  <a:cubicBezTo>
                    <a:pt x="269527" y="58270"/>
                    <a:pt x="280359" y="42126"/>
                    <a:pt x="296421" y="40341"/>
                  </a:cubicBezTo>
                  <a:cubicBezTo>
                    <a:pt x="323520" y="37330"/>
                    <a:pt x="351789" y="63914"/>
                    <a:pt x="377104" y="53788"/>
                  </a:cubicBezTo>
                  <a:cubicBezTo>
                    <a:pt x="390265" y="48524"/>
                    <a:pt x="373680" y="23470"/>
                    <a:pt x="363657" y="13447"/>
                  </a:cubicBezTo>
                  <a:cubicBezTo>
                    <a:pt x="353634" y="3424"/>
                    <a:pt x="336762" y="4482"/>
                    <a:pt x="323315" y="0"/>
                  </a:cubicBezTo>
                  <a:cubicBezTo>
                    <a:pt x="242633" y="4482"/>
                    <a:pt x="160341" y="-3200"/>
                    <a:pt x="81268" y="13447"/>
                  </a:cubicBezTo>
                  <a:cubicBezTo>
                    <a:pt x="67398" y="16367"/>
                    <a:pt x="67821" y="39614"/>
                    <a:pt x="67821" y="53788"/>
                  </a:cubicBezTo>
                  <a:cubicBezTo>
                    <a:pt x="67821" y="76644"/>
                    <a:pt x="69928" y="101179"/>
                    <a:pt x="81268" y="121023"/>
                  </a:cubicBezTo>
                  <a:cubicBezTo>
                    <a:pt x="89286" y="135055"/>
                    <a:pt x="106841" y="141353"/>
                    <a:pt x="121610" y="147917"/>
                  </a:cubicBezTo>
                  <a:cubicBezTo>
                    <a:pt x="147515" y="159430"/>
                    <a:pt x="202292" y="174811"/>
                    <a:pt x="202292" y="174811"/>
                  </a:cubicBezTo>
                  <a:lnTo>
                    <a:pt x="27480" y="188258"/>
                  </a:lnTo>
                  <a:cubicBezTo>
                    <a:pt x="1423" y="199425"/>
                    <a:pt x="84574" y="199428"/>
                    <a:pt x="108162" y="215153"/>
                  </a:cubicBezTo>
                  <a:lnTo>
                    <a:pt x="148504" y="242047"/>
                  </a:lnTo>
                  <a:cubicBezTo>
                    <a:pt x="161951" y="237565"/>
                    <a:pt x="178822" y="238623"/>
                    <a:pt x="188845" y="228600"/>
                  </a:cubicBezTo>
                  <a:cubicBezTo>
                    <a:pt x="215853" y="201592"/>
                    <a:pt x="195669" y="161765"/>
                    <a:pt x="188845" y="134470"/>
                  </a:cubicBezTo>
                  <a:cubicBezTo>
                    <a:pt x="130574" y="138952"/>
                    <a:pt x="70227" y="131862"/>
                    <a:pt x="14033" y="147917"/>
                  </a:cubicBezTo>
                  <a:cubicBezTo>
                    <a:pt x="-16165" y="156545"/>
                    <a:pt x="11369" y="238717"/>
                    <a:pt x="14033" y="242047"/>
                  </a:cubicBezTo>
                  <a:cubicBezTo>
                    <a:pt x="22888" y="253115"/>
                    <a:pt x="41696" y="249155"/>
                    <a:pt x="54374" y="255494"/>
                  </a:cubicBezTo>
                  <a:cubicBezTo>
                    <a:pt x="158642" y="307628"/>
                    <a:pt x="33659" y="262036"/>
                    <a:pt x="135057" y="295835"/>
                  </a:cubicBezTo>
                  <a:cubicBezTo>
                    <a:pt x="139539" y="309282"/>
                    <a:pt x="137436" y="327321"/>
                    <a:pt x="148504" y="336176"/>
                  </a:cubicBezTo>
                  <a:cubicBezTo>
                    <a:pt x="192664" y="371504"/>
                    <a:pt x="317668" y="326548"/>
                    <a:pt x="336762" y="322729"/>
                  </a:cubicBezTo>
                  <a:cubicBezTo>
                    <a:pt x="431833" y="259350"/>
                    <a:pt x="317372" y="342120"/>
                    <a:pt x="417445" y="242047"/>
                  </a:cubicBezTo>
                  <a:cubicBezTo>
                    <a:pt x="428873" y="230619"/>
                    <a:pt x="445166" y="225249"/>
                    <a:pt x="457786" y="215153"/>
                  </a:cubicBezTo>
                  <a:cubicBezTo>
                    <a:pt x="467686" y="207233"/>
                    <a:pt x="475715" y="197223"/>
                    <a:pt x="484680" y="188258"/>
                  </a:cubicBezTo>
                  <a:cubicBezTo>
                    <a:pt x="480198" y="170329"/>
                    <a:pt x="485265" y="146497"/>
                    <a:pt x="471233" y="134470"/>
                  </a:cubicBezTo>
                  <a:cubicBezTo>
                    <a:pt x="449709" y="116021"/>
                    <a:pt x="390551" y="107576"/>
                    <a:pt x="390551" y="107576"/>
                  </a:cubicBezTo>
                  <a:cubicBezTo>
                    <a:pt x="381586" y="94129"/>
                    <a:pt x="374003" y="79650"/>
                    <a:pt x="363657" y="67235"/>
                  </a:cubicBezTo>
                  <a:cubicBezTo>
                    <a:pt x="299981" y="-9175"/>
                    <a:pt x="311861" y="27935"/>
                    <a:pt x="175398" y="40341"/>
                  </a:cubicBezTo>
                  <a:cubicBezTo>
                    <a:pt x="177730" y="56663"/>
                    <a:pt x="184690" y="145473"/>
                    <a:pt x="202292" y="174811"/>
                  </a:cubicBezTo>
                  <a:cubicBezTo>
                    <a:pt x="208815" y="185683"/>
                    <a:pt x="222153" y="191157"/>
                    <a:pt x="229186" y="201706"/>
                  </a:cubicBezTo>
                  <a:cubicBezTo>
                    <a:pt x="240305" y="218385"/>
                    <a:pt x="241906" y="241320"/>
                    <a:pt x="256080" y="255494"/>
                  </a:cubicBezTo>
                  <a:cubicBezTo>
                    <a:pt x="317886" y="317300"/>
                    <a:pt x="309868" y="248522"/>
                    <a:pt x="309868" y="3092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4755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0062" y="2700838"/>
            <a:ext cx="666750" cy="638175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707858" y="2033338"/>
            <a:ext cx="1070811" cy="5654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ATP</a:t>
            </a:r>
            <a:endParaRPr lang="pt-BR" sz="28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r="10644" b="11053"/>
          <a:stretch/>
        </p:blipFill>
        <p:spPr>
          <a:xfrm>
            <a:off x="4800598" y="3697209"/>
            <a:ext cx="782052" cy="770020"/>
          </a:xfrm>
          <a:prstGeom prst="rect">
            <a:avLst/>
          </a:prstGeom>
        </p:spPr>
      </p:pic>
      <p:sp>
        <p:nvSpPr>
          <p:cNvPr id="11" name="Retângulo de cantos arredondados 10"/>
          <p:cNvSpPr/>
          <p:nvPr/>
        </p:nvSpPr>
        <p:spPr>
          <a:xfrm>
            <a:off x="4066673" y="4656221"/>
            <a:ext cx="757989" cy="3489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solidFill>
                  <a:schemeClr val="accent5">
                    <a:lumMod val="50000"/>
                  </a:schemeClr>
                </a:solidFill>
              </a:rPr>
              <a:t>AA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67" y="4278236"/>
            <a:ext cx="108518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9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936171" y="522514"/>
            <a:ext cx="2503715" cy="283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41" y="662819"/>
            <a:ext cx="1228571" cy="120952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82" y="747181"/>
            <a:ext cx="1352381" cy="11904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833" y="696229"/>
            <a:ext cx="1695238" cy="11809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14" y="1979980"/>
            <a:ext cx="3114286" cy="226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26" y="3216112"/>
            <a:ext cx="3114286" cy="226666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86" y="2889540"/>
            <a:ext cx="3123809" cy="234285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41" y="948533"/>
            <a:ext cx="666667" cy="638095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8201509" y="4376214"/>
            <a:ext cx="3114286" cy="2266667"/>
            <a:chOff x="936171" y="572694"/>
            <a:chExt cx="3114286" cy="2266667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71" y="572694"/>
              <a:ext cx="3114286" cy="2266667"/>
            </a:xfrm>
            <a:prstGeom prst="rect">
              <a:avLst/>
            </a:prstGeom>
          </p:spPr>
        </p:pic>
        <p:sp>
          <p:nvSpPr>
            <p:cNvPr id="11" name="Forma livre 10"/>
            <p:cNvSpPr/>
            <p:nvPr/>
          </p:nvSpPr>
          <p:spPr>
            <a:xfrm>
              <a:off x="1411355" y="1237130"/>
              <a:ext cx="484940" cy="430306"/>
            </a:xfrm>
            <a:custGeom>
              <a:avLst/>
              <a:gdLst>
                <a:gd name="connsiteX0" fmla="*/ 269527 w 484940"/>
                <a:gd name="connsiteY0" fmla="*/ 147917 h 430306"/>
                <a:gd name="connsiteX1" fmla="*/ 256080 w 484940"/>
                <a:gd name="connsiteY1" fmla="*/ 228600 h 430306"/>
                <a:gd name="connsiteX2" fmla="*/ 229186 w 484940"/>
                <a:gd name="connsiteY2" fmla="*/ 188258 h 430306"/>
                <a:gd name="connsiteX3" fmla="*/ 215739 w 484940"/>
                <a:gd name="connsiteY3" fmla="*/ 147917 h 430306"/>
                <a:gd name="connsiteX4" fmla="*/ 363657 w 484940"/>
                <a:gd name="connsiteY4" fmla="*/ 134470 h 430306"/>
                <a:gd name="connsiteX5" fmla="*/ 350210 w 484940"/>
                <a:gd name="connsiteY5" fmla="*/ 228600 h 430306"/>
                <a:gd name="connsiteX6" fmla="*/ 309868 w 484940"/>
                <a:gd name="connsiteY6" fmla="*/ 215153 h 430306"/>
                <a:gd name="connsiteX7" fmla="*/ 296421 w 484940"/>
                <a:gd name="connsiteY7" fmla="*/ 174811 h 430306"/>
                <a:gd name="connsiteX8" fmla="*/ 256080 w 484940"/>
                <a:gd name="connsiteY8" fmla="*/ 147917 h 430306"/>
                <a:gd name="connsiteX9" fmla="*/ 309868 w 484940"/>
                <a:gd name="connsiteY9" fmla="*/ 40341 h 430306"/>
                <a:gd name="connsiteX10" fmla="*/ 350210 w 484940"/>
                <a:gd name="connsiteY10" fmla="*/ 53788 h 430306"/>
                <a:gd name="connsiteX11" fmla="*/ 417445 w 484940"/>
                <a:gd name="connsiteY11" fmla="*/ 121023 h 430306"/>
                <a:gd name="connsiteX12" fmla="*/ 484680 w 484940"/>
                <a:gd name="connsiteY12" fmla="*/ 201706 h 430306"/>
                <a:gd name="connsiteX13" fmla="*/ 430892 w 484940"/>
                <a:gd name="connsiteY13" fmla="*/ 363070 h 430306"/>
                <a:gd name="connsiteX14" fmla="*/ 282974 w 484940"/>
                <a:gd name="connsiteY14" fmla="*/ 336176 h 430306"/>
                <a:gd name="connsiteX15" fmla="*/ 256080 w 484940"/>
                <a:gd name="connsiteY15" fmla="*/ 295835 h 430306"/>
                <a:gd name="connsiteX16" fmla="*/ 242633 w 484940"/>
                <a:gd name="connsiteY16" fmla="*/ 255494 h 430306"/>
                <a:gd name="connsiteX17" fmla="*/ 202292 w 484940"/>
                <a:gd name="connsiteY17" fmla="*/ 201706 h 430306"/>
                <a:gd name="connsiteX18" fmla="*/ 215739 w 484940"/>
                <a:gd name="connsiteY18" fmla="*/ 161364 h 430306"/>
                <a:gd name="connsiteX19" fmla="*/ 323315 w 484940"/>
                <a:gd name="connsiteY19" fmla="*/ 215153 h 430306"/>
                <a:gd name="connsiteX20" fmla="*/ 309868 w 484940"/>
                <a:gd name="connsiteY20" fmla="*/ 376517 h 430306"/>
                <a:gd name="connsiteX21" fmla="*/ 229186 w 484940"/>
                <a:gd name="connsiteY21" fmla="*/ 403411 h 430306"/>
                <a:gd name="connsiteX22" fmla="*/ 27480 w 484940"/>
                <a:gd name="connsiteY22" fmla="*/ 349623 h 430306"/>
                <a:gd name="connsiteX23" fmla="*/ 40927 w 484940"/>
                <a:gd name="connsiteY23" fmla="*/ 282388 h 430306"/>
                <a:gd name="connsiteX24" fmla="*/ 121610 w 484940"/>
                <a:gd name="connsiteY24" fmla="*/ 295835 h 430306"/>
                <a:gd name="connsiteX25" fmla="*/ 175398 w 484940"/>
                <a:gd name="connsiteY25" fmla="*/ 376517 h 430306"/>
                <a:gd name="connsiteX26" fmla="*/ 161951 w 484940"/>
                <a:gd name="connsiteY26" fmla="*/ 430306 h 430306"/>
                <a:gd name="connsiteX27" fmla="*/ 108162 w 484940"/>
                <a:gd name="connsiteY27" fmla="*/ 376517 h 430306"/>
                <a:gd name="connsiteX28" fmla="*/ 81268 w 484940"/>
                <a:gd name="connsiteY28" fmla="*/ 322729 h 430306"/>
                <a:gd name="connsiteX29" fmla="*/ 121610 w 484940"/>
                <a:gd name="connsiteY29" fmla="*/ 174811 h 430306"/>
                <a:gd name="connsiteX30" fmla="*/ 175398 w 484940"/>
                <a:gd name="connsiteY30" fmla="*/ 147917 h 430306"/>
                <a:gd name="connsiteX31" fmla="*/ 215739 w 484940"/>
                <a:gd name="connsiteY31" fmla="*/ 228600 h 430306"/>
                <a:gd name="connsiteX32" fmla="*/ 148504 w 484940"/>
                <a:gd name="connsiteY32" fmla="*/ 215153 h 430306"/>
                <a:gd name="connsiteX33" fmla="*/ 121610 w 484940"/>
                <a:gd name="connsiteY33" fmla="*/ 188258 h 430306"/>
                <a:gd name="connsiteX34" fmla="*/ 81268 w 484940"/>
                <a:gd name="connsiteY34" fmla="*/ 174811 h 430306"/>
                <a:gd name="connsiteX35" fmla="*/ 67821 w 484940"/>
                <a:gd name="connsiteY35" fmla="*/ 134470 h 430306"/>
                <a:gd name="connsiteX36" fmla="*/ 94715 w 484940"/>
                <a:gd name="connsiteY36" fmla="*/ 94129 h 430306"/>
                <a:gd name="connsiteX37" fmla="*/ 323315 w 484940"/>
                <a:gd name="connsiteY37" fmla="*/ 94129 h 430306"/>
                <a:gd name="connsiteX38" fmla="*/ 309868 w 484940"/>
                <a:gd name="connsiteY38" fmla="*/ 134470 h 430306"/>
                <a:gd name="connsiteX39" fmla="*/ 256080 w 484940"/>
                <a:gd name="connsiteY39" fmla="*/ 67235 h 430306"/>
                <a:gd name="connsiteX40" fmla="*/ 296421 w 484940"/>
                <a:gd name="connsiteY40" fmla="*/ 40341 h 430306"/>
                <a:gd name="connsiteX41" fmla="*/ 377104 w 484940"/>
                <a:gd name="connsiteY41" fmla="*/ 53788 h 430306"/>
                <a:gd name="connsiteX42" fmla="*/ 363657 w 484940"/>
                <a:gd name="connsiteY42" fmla="*/ 13447 h 430306"/>
                <a:gd name="connsiteX43" fmla="*/ 323315 w 484940"/>
                <a:gd name="connsiteY43" fmla="*/ 0 h 430306"/>
                <a:gd name="connsiteX44" fmla="*/ 81268 w 484940"/>
                <a:gd name="connsiteY44" fmla="*/ 13447 h 430306"/>
                <a:gd name="connsiteX45" fmla="*/ 67821 w 484940"/>
                <a:gd name="connsiteY45" fmla="*/ 53788 h 430306"/>
                <a:gd name="connsiteX46" fmla="*/ 81268 w 484940"/>
                <a:gd name="connsiteY46" fmla="*/ 121023 h 430306"/>
                <a:gd name="connsiteX47" fmla="*/ 121610 w 484940"/>
                <a:gd name="connsiteY47" fmla="*/ 147917 h 430306"/>
                <a:gd name="connsiteX48" fmla="*/ 202292 w 484940"/>
                <a:gd name="connsiteY48" fmla="*/ 174811 h 430306"/>
                <a:gd name="connsiteX49" fmla="*/ 27480 w 484940"/>
                <a:gd name="connsiteY49" fmla="*/ 188258 h 430306"/>
                <a:gd name="connsiteX50" fmla="*/ 108162 w 484940"/>
                <a:gd name="connsiteY50" fmla="*/ 215153 h 430306"/>
                <a:gd name="connsiteX51" fmla="*/ 148504 w 484940"/>
                <a:gd name="connsiteY51" fmla="*/ 242047 h 430306"/>
                <a:gd name="connsiteX52" fmla="*/ 188845 w 484940"/>
                <a:gd name="connsiteY52" fmla="*/ 228600 h 430306"/>
                <a:gd name="connsiteX53" fmla="*/ 188845 w 484940"/>
                <a:gd name="connsiteY53" fmla="*/ 134470 h 430306"/>
                <a:gd name="connsiteX54" fmla="*/ 14033 w 484940"/>
                <a:gd name="connsiteY54" fmla="*/ 147917 h 430306"/>
                <a:gd name="connsiteX55" fmla="*/ 14033 w 484940"/>
                <a:gd name="connsiteY55" fmla="*/ 242047 h 430306"/>
                <a:gd name="connsiteX56" fmla="*/ 54374 w 484940"/>
                <a:gd name="connsiteY56" fmla="*/ 255494 h 430306"/>
                <a:gd name="connsiteX57" fmla="*/ 135057 w 484940"/>
                <a:gd name="connsiteY57" fmla="*/ 295835 h 430306"/>
                <a:gd name="connsiteX58" fmla="*/ 148504 w 484940"/>
                <a:gd name="connsiteY58" fmla="*/ 336176 h 430306"/>
                <a:gd name="connsiteX59" fmla="*/ 336762 w 484940"/>
                <a:gd name="connsiteY59" fmla="*/ 322729 h 430306"/>
                <a:gd name="connsiteX60" fmla="*/ 417445 w 484940"/>
                <a:gd name="connsiteY60" fmla="*/ 242047 h 430306"/>
                <a:gd name="connsiteX61" fmla="*/ 457786 w 484940"/>
                <a:gd name="connsiteY61" fmla="*/ 215153 h 430306"/>
                <a:gd name="connsiteX62" fmla="*/ 484680 w 484940"/>
                <a:gd name="connsiteY62" fmla="*/ 188258 h 430306"/>
                <a:gd name="connsiteX63" fmla="*/ 471233 w 484940"/>
                <a:gd name="connsiteY63" fmla="*/ 134470 h 430306"/>
                <a:gd name="connsiteX64" fmla="*/ 390551 w 484940"/>
                <a:gd name="connsiteY64" fmla="*/ 107576 h 430306"/>
                <a:gd name="connsiteX65" fmla="*/ 363657 w 484940"/>
                <a:gd name="connsiteY65" fmla="*/ 67235 h 430306"/>
                <a:gd name="connsiteX66" fmla="*/ 175398 w 484940"/>
                <a:gd name="connsiteY66" fmla="*/ 40341 h 430306"/>
                <a:gd name="connsiteX67" fmla="*/ 202292 w 484940"/>
                <a:gd name="connsiteY67" fmla="*/ 174811 h 430306"/>
                <a:gd name="connsiteX68" fmla="*/ 229186 w 484940"/>
                <a:gd name="connsiteY68" fmla="*/ 201706 h 430306"/>
                <a:gd name="connsiteX69" fmla="*/ 256080 w 484940"/>
                <a:gd name="connsiteY69" fmla="*/ 255494 h 430306"/>
                <a:gd name="connsiteX70" fmla="*/ 309868 w 484940"/>
                <a:gd name="connsiteY70" fmla="*/ 309282 h 43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84940" h="430306">
                  <a:moveTo>
                    <a:pt x="269527" y="147917"/>
                  </a:moveTo>
                  <a:cubicBezTo>
                    <a:pt x="265045" y="174811"/>
                    <a:pt x="275359" y="209321"/>
                    <a:pt x="256080" y="228600"/>
                  </a:cubicBezTo>
                  <a:cubicBezTo>
                    <a:pt x="244652" y="240028"/>
                    <a:pt x="236414" y="202713"/>
                    <a:pt x="229186" y="188258"/>
                  </a:cubicBezTo>
                  <a:cubicBezTo>
                    <a:pt x="222847" y="175580"/>
                    <a:pt x="220221" y="161364"/>
                    <a:pt x="215739" y="147917"/>
                  </a:cubicBezTo>
                  <a:cubicBezTo>
                    <a:pt x="318104" y="113795"/>
                    <a:pt x="268623" y="115463"/>
                    <a:pt x="363657" y="134470"/>
                  </a:cubicBezTo>
                  <a:cubicBezTo>
                    <a:pt x="359175" y="165847"/>
                    <a:pt x="367791" y="202228"/>
                    <a:pt x="350210" y="228600"/>
                  </a:cubicBezTo>
                  <a:cubicBezTo>
                    <a:pt x="342347" y="240394"/>
                    <a:pt x="319891" y="225176"/>
                    <a:pt x="309868" y="215153"/>
                  </a:cubicBezTo>
                  <a:cubicBezTo>
                    <a:pt x="299845" y="205130"/>
                    <a:pt x="305276" y="185880"/>
                    <a:pt x="296421" y="174811"/>
                  </a:cubicBezTo>
                  <a:cubicBezTo>
                    <a:pt x="286325" y="162191"/>
                    <a:pt x="269527" y="156882"/>
                    <a:pt x="256080" y="147917"/>
                  </a:cubicBezTo>
                  <a:cubicBezTo>
                    <a:pt x="264865" y="112777"/>
                    <a:pt x="270684" y="59933"/>
                    <a:pt x="309868" y="40341"/>
                  </a:cubicBezTo>
                  <a:cubicBezTo>
                    <a:pt x="322546" y="34002"/>
                    <a:pt x="336763" y="49306"/>
                    <a:pt x="350210" y="53788"/>
                  </a:cubicBezTo>
                  <a:cubicBezTo>
                    <a:pt x="424169" y="103094"/>
                    <a:pt x="361416" y="53788"/>
                    <a:pt x="417445" y="121023"/>
                  </a:cubicBezTo>
                  <a:cubicBezTo>
                    <a:pt x="503722" y="224556"/>
                    <a:pt x="417911" y="101549"/>
                    <a:pt x="484680" y="201706"/>
                  </a:cubicBezTo>
                  <a:cubicBezTo>
                    <a:pt x="484459" y="203699"/>
                    <a:pt x="492754" y="358651"/>
                    <a:pt x="430892" y="363070"/>
                  </a:cubicBezTo>
                  <a:cubicBezTo>
                    <a:pt x="380905" y="366640"/>
                    <a:pt x="332280" y="345141"/>
                    <a:pt x="282974" y="336176"/>
                  </a:cubicBezTo>
                  <a:cubicBezTo>
                    <a:pt x="274009" y="322729"/>
                    <a:pt x="263308" y="310290"/>
                    <a:pt x="256080" y="295835"/>
                  </a:cubicBezTo>
                  <a:cubicBezTo>
                    <a:pt x="249741" y="283157"/>
                    <a:pt x="249665" y="267801"/>
                    <a:pt x="242633" y="255494"/>
                  </a:cubicBezTo>
                  <a:cubicBezTo>
                    <a:pt x="231514" y="236035"/>
                    <a:pt x="215739" y="219635"/>
                    <a:pt x="202292" y="201706"/>
                  </a:cubicBezTo>
                  <a:cubicBezTo>
                    <a:pt x="206774" y="188259"/>
                    <a:pt x="201988" y="164802"/>
                    <a:pt x="215739" y="161364"/>
                  </a:cubicBezTo>
                  <a:cubicBezTo>
                    <a:pt x="310826" y="137591"/>
                    <a:pt x="305693" y="162285"/>
                    <a:pt x="323315" y="215153"/>
                  </a:cubicBezTo>
                  <a:cubicBezTo>
                    <a:pt x="318833" y="268941"/>
                    <a:pt x="334006" y="328241"/>
                    <a:pt x="309868" y="376517"/>
                  </a:cubicBezTo>
                  <a:cubicBezTo>
                    <a:pt x="297190" y="401873"/>
                    <a:pt x="229186" y="403411"/>
                    <a:pt x="229186" y="403411"/>
                  </a:cubicBezTo>
                  <a:cubicBezTo>
                    <a:pt x="214222" y="402260"/>
                    <a:pt x="38133" y="434848"/>
                    <a:pt x="27480" y="349623"/>
                  </a:cubicBezTo>
                  <a:cubicBezTo>
                    <a:pt x="24645" y="326944"/>
                    <a:pt x="36445" y="304800"/>
                    <a:pt x="40927" y="282388"/>
                  </a:cubicBezTo>
                  <a:cubicBezTo>
                    <a:pt x="67821" y="286870"/>
                    <a:pt x="99273" y="280199"/>
                    <a:pt x="121610" y="295835"/>
                  </a:cubicBezTo>
                  <a:cubicBezTo>
                    <a:pt x="148090" y="314371"/>
                    <a:pt x="175398" y="376517"/>
                    <a:pt x="175398" y="376517"/>
                  </a:cubicBezTo>
                  <a:cubicBezTo>
                    <a:pt x="170916" y="394447"/>
                    <a:pt x="180432" y="430306"/>
                    <a:pt x="161951" y="430306"/>
                  </a:cubicBezTo>
                  <a:cubicBezTo>
                    <a:pt x="136595" y="430306"/>
                    <a:pt x="108162" y="376517"/>
                    <a:pt x="108162" y="376517"/>
                  </a:cubicBezTo>
                  <a:cubicBezTo>
                    <a:pt x="99197" y="358588"/>
                    <a:pt x="82805" y="342716"/>
                    <a:pt x="81268" y="322729"/>
                  </a:cubicBezTo>
                  <a:cubicBezTo>
                    <a:pt x="76556" y="261473"/>
                    <a:pt x="72124" y="207802"/>
                    <a:pt x="121610" y="174811"/>
                  </a:cubicBezTo>
                  <a:cubicBezTo>
                    <a:pt x="138289" y="163692"/>
                    <a:pt x="157469" y="156882"/>
                    <a:pt x="175398" y="147917"/>
                  </a:cubicBezTo>
                  <a:cubicBezTo>
                    <a:pt x="186105" y="150594"/>
                    <a:pt x="313512" y="163417"/>
                    <a:pt x="215739" y="228600"/>
                  </a:cubicBezTo>
                  <a:cubicBezTo>
                    <a:pt x="196722" y="241278"/>
                    <a:pt x="170916" y="219635"/>
                    <a:pt x="148504" y="215153"/>
                  </a:cubicBezTo>
                  <a:cubicBezTo>
                    <a:pt x="139539" y="206188"/>
                    <a:pt x="132481" y="194781"/>
                    <a:pt x="121610" y="188258"/>
                  </a:cubicBezTo>
                  <a:cubicBezTo>
                    <a:pt x="109455" y="180965"/>
                    <a:pt x="91291" y="184834"/>
                    <a:pt x="81268" y="174811"/>
                  </a:cubicBezTo>
                  <a:cubicBezTo>
                    <a:pt x="71245" y="164788"/>
                    <a:pt x="72303" y="147917"/>
                    <a:pt x="67821" y="134470"/>
                  </a:cubicBezTo>
                  <a:cubicBezTo>
                    <a:pt x="76786" y="121023"/>
                    <a:pt x="80683" y="102147"/>
                    <a:pt x="94715" y="94129"/>
                  </a:cubicBezTo>
                  <a:cubicBezTo>
                    <a:pt x="146712" y="64416"/>
                    <a:pt x="300147" y="92198"/>
                    <a:pt x="323315" y="94129"/>
                  </a:cubicBezTo>
                  <a:cubicBezTo>
                    <a:pt x="318833" y="107576"/>
                    <a:pt x="323619" y="131032"/>
                    <a:pt x="309868" y="134470"/>
                  </a:cubicBezTo>
                  <a:cubicBezTo>
                    <a:pt x="272438" y="143828"/>
                    <a:pt x="261741" y="84217"/>
                    <a:pt x="256080" y="67235"/>
                  </a:cubicBezTo>
                  <a:cubicBezTo>
                    <a:pt x="269527" y="58270"/>
                    <a:pt x="280359" y="42126"/>
                    <a:pt x="296421" y="40341"/>
                  </a:cubicBezTo>
                  <a:cubicBezTo>
                    <a:pt x="323520" y="37330"/>
                    <a:pt x="351789" y="63914"/>
                    <a:pt x="377104" y="53788"/>
                  </a:cubicBezTo>
                  <a:cubicBezTo>
                    <a:pt x="390265" y="48524"/>
                    <a:pt x="373680" y="23470"/>
                    <a:pt x="363657" y="13447"/>
                  </a:cubicBezTo>
                  <a:cubicBezTo>
                    <a:pt x="353634" y="3424"/>
                    <a:pt x="336762" y="4482"/>
                    <a:pt x="323315" y="0"/>
                  </a:cubicBezTo>
                  <a:cubicBezTo>
                    <a:pt x="242633" y="4482"/>
                    <a:pt x="160341" y="-3200"/>
                    <a:pt x="81268" y="13447"/>
                  </a:cubicBezTo>
                  <a:cubicBezTo>
                    <a:pt x="67398" y="16367"/>
                    <a:pt x="67821" y="39614"/>
                    <a:pt x="67821" y="53788"/>
                  </a:cubicBezTo>
                  <a:cubicBezTo>
                    <a:pt x="67821" y="76644"/>
                    <a:pt x="69928" y="101179"/>
                    <a:pt x="81268" y="121023"/>
                  </a:cubicBezTo>
                  <a:cubicBezTo>
                    <a:pt x="89286" y="135055"/>
                    <a:pt x="106841" y="141353"/>
                    <a:pt x="121610" y="147917"/>
                  </a:cubicBezTo>
                  <a:cubicBezTo>
                    <a:pt x="147515" y="159430"/>
                    <a:pt x="202292" y="174811"/>
                    <a:pt x="202292" y="174811"/>
                  </a:cubicBezTo>
                  <a:lnTo>
                    <a:pt x="27480" y="188258"/>
                  </a:lnTo>
                  <a:cubicBezTo>
                    <a:pt x="1423" y="199425"/>
                    <a:pt x="84574" y="199428"/>
                    <a:pt x="108162" y="215153"/>
                  </a:cubicBezTo>
                  <a:lnTo>
                    <a:pt x="148504" y="242047"/>
                  </a:lnTo>
                  <a:cubicBezTo>
                    <a:pt x="161951" y="237565"/>
                    <a:pt x="178822" y="238623"/>
                    <a:pt x="188845" y="228600"/>
                  </a:cubicBezTo>
                  <a:cubicBezTo>
                    <a:pt x="215853" y="201592"/>
                    <a:pt x="195669" y="161765"/>
                    <a:pt x="188845" y="134470"/>
                  </a:cubicBezTo>
                  <a:cubicBezTo>
                    <a:pt x="130574" y="138952"/>
                    <a:pt x="70227" y="131862"/>
                    <a:pt x="14033" y="147917"/>
                  </a:cubicBezTo>
                  <a:cubicBezTo>
                    <a:pt x="-16165" y="156545"/>
                    <a:pt x="11369" y="238717"/>
                    <a:pt x="14033" y="242047"/>
                  </a:cubicBezTo>
                  <a:cubicBezTo>
                    <a:pt x="22888" y="253115"/>
                    <a:pt x="41696" y="249155"/>
                    <a:pt x="54374" y="255494"/>
                  </a:cubicBezTo>
                  <a:cubicBezTo>
                    <a:pt x="158642" y="307628"/>
                    <a:pt x="33659" y="262036"/>
                    <a:pt x="135057" y="295835"/>
                  </a:cubicBezTo>
                  <a:cubicBezTo>
                    <a:pt x="139539" y="309282"/>
                    <a:pt x="137436" y="327321"/>
                    <a:pt x="148504" y="336176"/>
                  </a:cubicBezTo>
                  <a:cubicBezTo>
                    <a:pt x="192664" y="371504"/>
                    <a:pt x="317668" y="326548"/>
                    <a:pt x="336762" y="322729"/>
                  </a:cubicBezTo>
                  <a:cubicBezTo>
                    <a:pt x="431833" y="259350"/>
                    <a:pt x="317372" y="342120"/>
                    <a:pt x="417445" y="242047"/>
                  </a:cubicBezTo>
                  <a:cubicBezTo>
                    <a:pt x="428873" y="230619"/>
                    <a:pt x="445166" y="225249"/>
                    <a:pt x="457786" y="215153"/>
                  </a:cubicBezTo>
                  <a:cubicBezTo>
                    <a:pt x="467686" y="207233"/>
                    <a:pt x="475715" y="197223"/>
                    <a:pt x="484680" y="188258"/>
                  </a:cubicBezTo>
                  <a:cubicBezTo>
                    <a:pt x="480198" y="170329"/>
                    <a:pt x="485265" y="146497"/>
                    <a:pt x="471233" y="134470"/>
                  </a:cubicBezTo>
                  <a:cubicBezTo>
                    <a:pt x="449709" y="116021"/>
                    <a:pt x="390551" y="107576"/>
                    <a:pt x="390551" y="107576"/>
                  </a:cubicBezTo>
                  <a:cubicBezTo>
                    <a:pt x="381586" y="94129"/>
                    <a:pt x="374003" y="79650"/>
                    <a:pt x="363657" y="67235"/>
                  </a:cubicBezTo>
                  <a:cubicBezTo>
                    <a:pt x="299981" y="-9175"/>
                    <a:pt x="311861" y="27935"/>
                    <a:pt x="175398" y="40341"/>
                  </a:cubicBezTo>
                  <a:cubicBezTo>
                    <a:pt x="177730" y="56663"/>
                    <a:pt x="184690" y="145473"/>
                    <a:pt x="202292" y="174811"/>
                  </a:cubicBezTo>
                  <a:cubicBezTo>
                    <a:pt x="208815" y="185683"/>
                    <a:pt x="222153" y="191157"/>
                    <a:pt x="229186" y="201706"/>
                  </a:cubicBezTo>
                  <a:cubicBezTo>
                    <a:pt x="240305" y="218385"/>
                    <a:pt x="241906" y="241320"/>
                    <a:pt x="256080" y="255494"/>
                  </a:cubicBezTo>
                  <a:cubicBezTo>
                    <a:pt x="317886" y="317300"/>
                    <a:pt x="309868" y="248522"/>
                    <a:pt x="309868" y="3092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0" y="4246647"/>
            <a:ext cx="31146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0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l="12806" r="3117" b="16667"/>
          <a:stretch/>
        </p:blipFill>
        <p:spPr>
          <a:xfrm>
            <a:off x="3371850" y="114305"/>
            <a:ext cx="6157913" cy="57150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98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/>
          <a:srcRect l="48198" t="14297" r="26765" b="10961"/>
          <a:stretch/>
        </p:blipFill>
        <p:spPr>
          <a:xfrm>
            <a:off x="1377847" y="1472356"/>
            <a:ext cx="1333637" cy="223839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620000" flipV="1">
            <a:off x="563071" y="2453231"/>
            <a:ext cx="4333875" cy="3838575"/>
          </a:xfrm>
          <a:prstGeom prst="rect">
            <a:avLst/>
          </a:prstGeom>
        </p:spPr>
      </p:pic>
      <p:sp>
        <p:nvSpPr>
          <p:cNvPr id="47" name="Texto explicativo em elipse 46"/>
          <p:cNvSpPr/>
          <p:nvPr/>
        </p:nvSpPr>
        <p:spPr>
          <a:xfrm>
            <a:off x="2558552" y="49766"/>
            <a:ext cx="4156574" cy="1872343"/>
          </a:xfrm>
          <a:prstGeom prst="wedgeEllipseCallout">
            <a:avLst>
              <a:gd name="adj1" fmla="val -50740"/>
              <a:gd name="adj2" fmla="val 70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 smtClean="0">
                <a:solidFill>
                  <a:schemeClr val="tx1"/>
                </a:solidFill>
              </a:rPr>
              <a:t>As primeiras células </a:t>
            </a:r>
            <a:r>
              <a:rPr lang="pt-BR" sz="2000" b="1" dirty="0">
                <a:solidFill>
                  <a:schemeClr val="tx1"/>
                </a:solidFill>
              </a:rPr>
              <a:t>formadas na Terra eram muito simples e encontraram um ambiente </a:t>
            </a:r>
            <a:r>
              <a:rPr lang="pt-BR" sz="2000" b="1" dirty="0" smtClean="0">
                <a:solidFill>
                  <a:schemeClr val="tx1"/>
                </a:solidFill>
              </a:rPr>
              <a:t>anaeróbico.</a:t>
            </a:r>
            <a:endParaRPr lang="pt-B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5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89" y="5406248"/>
            <a:ext cx="937606" cy="897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9E900"/>
              </a:clrFrom>
              <a:clrTo>
                <a:srgbClr val="F9E9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84" y="5477966"/>
            <a:ext cx="937606" cy="897422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714" y="5471351"/>
            <a:ext cx="936000" cy="767214"/>
          </a:xfrm>
          <a:prstGeom prst="rect">
            <a:avLst/>
          </a:prstGeom>
        </p:spPr>
      </p:pic>
      <p:sp>
        <p:nvSpPr>
          <p:cNvPr id="40" name="CaixaDeTexto 39"/>
          <p:cNvSpPr txBox="1"/>
          <p:nvPr/>
        </p:nvSpPr>
        <p:spPr>
          <a:xfrm>
            <a:off x="1107140" y="4226872"/>
            <a:ext cx="4007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smtClean="0">
                <a:latin typeface="+mj-lt"/>
              </a:rPr>
              <a:t>Processos energéticos anaeróbicos, como a fermentação, produzem 2 ATP a partir de cada molécula de glicose.</a:t>
            </a:r>
            <a:endParaRPr lang="pt-BR" sz="2000" b="1" dirty="0"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176" y="2855926"/>
            <a:ext cx="4133446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300</Words>
  <Application>Microsoft Office PowerPoint</Application>
  <PresentationFormat>Personalizar</PresentationFormat>
  <Paragraphs>42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Rocha</dc:creator>
  <cp:lastModifiedBy>Usuário do Windows</cp:lastModifiedBy>
  <cp:revision>74</cp:revision>
  <dcterms:created xsi:type="dcterms:W3CDTF">2018-07-13T17:53:41Z</dcterms:created>
  <dcterms:modified xsi:type="dcterms:W3CDTF">2018-09-26T16:47:02Z</dcterms:modified>
</cp:coreProperties>
</file>